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0" r:id="rId6"/>
    <p:sldId id="261" r:id="rId7"/>
    <p:sldId id="262" r:id="rId8"/>
    <p:sldId id="265" r:id="rId9"/>
    <p:sldId id="266" r:id="rId10"/>
    <p:sldId id="267" r:id="rId11"/>
    <p:sldId id="258" r:id="rId12"/>
    <p:sldId id="264" r:id="rId13"/>
    <p:sldId id="271" r:id="rId14"/>
    <p:sldId id="269" r:id="rId15"/>
    <p:sldId id="268" r:id="rId16"/>
    <p:sldId id="270" r:id="rId17"/>
    <p:sldId id="272" r:id="rId1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3589" userDrawn="1">
          <p15:clr>
            <a:srgbClr val="A4A3A4"/>
          </p15:clr>
        </p15:guide>
        <p15:guide id="5" orient="horz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6"/>
    <a:srgbClr val="FFFFFF"/>
    <a:srgbClr val="E9E8E5"/>
    <a:srgbClr val="E0E0E0"/>
    <a:srgbClr val="F93E0B"/>
    <a:srgbClr val="00359E"/>
    <a:srgbClr val="D5A300"/>
    <a:srgbClr val="0071BC"/>
    <a:srgbClr val="191E28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453" y="34"/>
      </p:cViewPr>
      <p:guideLst>
        <p:guide pos="2160"/>
        <p:guide orient="horz" pos="2880"/>
        <p:guide pos="3589"/>
        <p:guide orient="horz" pos="2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ru-RU" smtClean="0"/>
              <a:t>13.04.2019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ru-RU" smtClean="0"/>
              <a:t>13.04.2019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31B22D-278B-4494-9983-22D9FEE2D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0CA53D-B21C-44EE-A7DC-F80DFA651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859" y="0"/>
            <a:ext cx="619200" cy="1295400"/>
          </a:xfrm>
          <a:solidFill>
            <a:schemeClr val="bg2"/>
          </a:solidFill>
        </p:spPr>
        <p:txBody>
          <a:bodyPr lIns="72000" tIns="108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THE AGE OF</a:t>
            </a:r>
            <a:endParaRPr lang="ru-RU" dirty="0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CF5BE93F-A649-42C8-AEBD-2B75A390F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090" y="299964"/>
            <a:ext cx="5915025" cy="1039695"/>
          </a:xfrm>
        </p:spPr>
        <p:txBody>
          <a:bodyPr lIns="0" tIns="0" rIns="0" bIns="0">
            <a:noAutofit/>
          </a:bodyPr>
          <a:lstStyle>
            <a:lvl1pPr algn="r">
              <a:defRPr sz="95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534" userDrawn="1">
          <p15:clr>
            <a:srgbClr val="FBAE40"/>
          </p15:clr>
        </p15:guide>
        <p15:guide id="13" orient="horz" pos="816" userDrawn="1">
          <p15:clr>
            <a:srgbClr val="FBAE40"/>
          </p15:clr>
        </p15:guide>
        <p15:guide id="14" orient="horz" pos="3833" userDrawn="1">
          <p15:clr>
            <a:srgbClr val="FBAE40"/>
          </p15:clr>
        </p15:guide>
        <p15:guide id="15" pos="15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BE66-B004-4B62-93B5-6C3A07EE5D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adiohumber/?hl=en" TargetMode="External"/><Relationship Id="rId2" Type="http://schemas.openxmlformats.org/officeDocument/2006/relationships/hyperlink" Target="https://www.facebook.com/RadioHumber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adio.humber.ca/" TargetMode="External"/><Relationship Id="rId4" Type="http://schemas.openxmlformats.org/officeDocument/2006/relationships/hyperlink" Target="https://twitter.com/radiohumber?lang=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oah.scanga@humber.c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an.Sinclair@Humber.ca" TargetMode="External"/><Relationship Id="rId5" Type="http://schemas.openxmlformats.org/officeDocument/2006/relationships/hyperlink" Target="mailto:kylee.winn-thurrott@humber.ca" TargetMode="External"/><Relationship Id="rId4" Type="http://schemas.openxmlformats.org/officeDocument/2006/relationships/hyperlink" Target="mailto:radiohumber969@gmai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remix3d.com/details/G009SX7TD3TZ" TargetMode="External"/><Relationship Id="rId7" Type="http://schemas.openxmlformats.org/officeDocument/2006/relationships/image" Target="../media/image13.jp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2.jpg"/><Relationship Id="rId2" Type="http://schemas.openxmlformats.org/officeDocument/2006/relationships/image" Target="../media/image12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44866-C700-4FD5-93FB-83247C9D2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59" y="0"/>
            <a:ext cx="298295" cy="445477"/>
          </a:xfrm>
        </p:spPr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B08A9-0C94-44C7-8A3A-226EA6CB1FA4}"/>
              </a:ext>
            </a:extLst>
          </p:cNvPr>
          <p:cNvSpPr/>
          <p:nvPr/>
        </p:nvSpPr>
        <p:spPr>
          <a:xfrm>
            <a:off x="-1" y="-22932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CADD762-5B9D-46F9-A69C-1807F2321ACD}"/>
              </a:ext>
            </a:extLst>
          </p:cNvPr>
          <p:cNvSpPr txBox="1">
            <a:spLocks/>
          </p:cNvSpPr>
          <p:nvPr/>
        </p:nvSpPr>
        <p:spPr>
          <a:xfrm flipH="1">
            <a:off x="-1" y="-2293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82FD9D-E474-45FD-B126-88F24821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95" y="1915010"/>
            <a:ext cx="4275202" cy="4275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53C87-05AE-446F-9570-4F963D95A311}"/>
              </a:ext>
            </a:extLst>
          </p:cNvPr>
          <p:cNvSpPr txBox="1"/>
          <p:nvPr/>
        </p:nvSpPr>
        <p:spPr>
          <a:xfrm>
            <a:off x="0" y="77609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660D6-1FEC-4D97-97EF-155B22E6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88" y="6639323"/>
            <a:ext cx="6034823" cy="117933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CA" dirty="0">
                <a:solidFill>
                  <a:schemeClr val="tx2"/>
                </a:solidFill>
                <a:latin typeface="Eras Bold ITC" panose="020B0907030504020204" pitchFamily="34" charset="0"/>
              </a:rPr>
              <a:t>Media Kit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A6C06-0F2A-4B39-B29B-557EE564EFC0}"/>
              </a:ext>
            </a:extLst>
          </p:cNvPr>
          <p:cNvSpPr txBox="1"/>
          <p:nvPr/>
        </p:nvSpPr>
        <p:spPr>
          <a:xfrm>
            <a:off x="287859" y="5732585"/>
            <a:ext cx="657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7A26E38-7D50-4437-9798-2D8AE5A51E91}"/>
              </a:ext>
            </a:extLst>
          </p:cNvPr>
          <p:cNvSpPr txBox="1">
            <a:spLocks/>
          </p:cNvSpPr>
          <p:nvPr/>
        </p:nvSpPr>
        <p:spPr>
          <a:xfrm>
            <a:off x="411588" y="6520453"/>
            <a:ext cx="6034823" cy="11793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>
                <a:latin typeface="Eras Bold ITC" panose="020B0907030504020204" pitchFamily="34" charset="0"/>
              </a:rPr>
              <a:t>Media Kit</a:t>
            </a:r>
          </a:p>
        </p:txBody>
      </p:sp>
    </p:spTree>
    <p:extLst>
      <p:ext uri="{BB962C8B-B14F-4D97-AF65-F5344CB8AC3E}">
        <p14:creationId xmlns:p14="http://schemas.microsoft.com/office/powerpoint/2010/main" val="141403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BAC279-204E-4F1B-B991-F2AADD28850D}"/>
              </a:ext>
            </a:extLst>
          </p:cNvPr>
          <p:cNvSpPr/>
          <p:nvPr/>
        </p:nvSpPr>
        <p:spPr>
          <a:xfrm>
            <a:off x="-3" y="2034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4" y="7848600"/>
            <a:ext cx="2758725" cy="1295401"/>
          </a:xfrm>
          <a:solidFill>
            <a:srgbClr val="D5A300"/>
          </a:solidFill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64"/>
            <a:ext cx="6857999" cy="1039695"/>
          </a:xfrm>
        </p:spPr>
        <p:txBody>
          <a:bodyPr/>
          <a:lstStyle/>
          <a:p>
            <a:pPr algn="ctr"/>
            <a:r>
              <a:rPr lang="en-CA" sz="6100" dirty="0">
                <a:solidFill>
                  <a:schemeClr val="tx2"/>
                </a:solidFill>
                <a:latin typeface="Eras Bold ITC" panose="020B0907030504020204" pitchFamily="34" charset="0"/>
              </a:rPr>
              <a:t>Coverage Area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73" y="7848599"/>
            <a:ext cx="2758725" cy="129540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8C276B3-2CB5-42B9-B4C2-3EC1AB4C1427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0A37E2C-DADE-4910-96B0-5B012F8C20EB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DA7E0-2869-4EBF-9FE2-2CAF4CA75A52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8B60357-FD3E-4ABE-A8F0-6CEC62F9415A}"/>
              </a:ext>
            </a:extLst>
          </p:cNvPr>
          <p:cNvSpPr txBox="1">
            <a:spLocks/>
          </p:cNvSpPr>
          <p:nvPr/>
        </p:nvSpPr>
        <p:spPr>
          <a:xfrm>
            <a:off x="-1" y="20348"/>
            <a:ext cx="6857999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100" dirty="0">
                <a:latin typeface="Eras Bold ITC" panose="020B0907030504020204" pitchFamily="34" charset="0"/>
              </a:rPr>
              <a:t>Coverage Area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91F35-DD0F-4C78-9239-B15B4D34B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94"/>
          <a:stretch/>
        </p:blipFill>
        <p:spPr>
          <a:xfrm>
            <a:off x="-1" y="1060043"/>
            <a:ext cx="6857998" cy="6760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34786B-E37F-48E2-B31A-85BC04A84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820454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D0E9E61-D668-48C5-9577-C90A524C318A}"/>
              </a:ext>
            </a:extLst>
          </p:cNvPr>
          <p:cNvSpPr/>
          <p:nvPr/>
        </p:nvSpPr>
        <p:spPr>
          <a:xfrm>
            <a:off x="0" y="-34020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4" y="7848600"/>
            <a:ext cx="2758725" cy="1295401"/>
          </a:xfrm>
          <a:solidFill>
            <a:srgbClr val="D5A300"/>
          </a:solidFill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12394"/>
            <a:ext cx="6576645" cy="1039695"/>
          </a:xfrm>
        </p:spPr>
        <p:txBody>
          <a:bodyPr/>
          <a:lstStyle/>
          <a:p>
            <a:pPr algn="ctr"/>
            <a:r>
              <a:rPr lang="en-CA" sz="8000" dirty="0">
                <a:solidFill>
                  <a:schemeClr val="tx2"/>
                </a:solidFill>
                <a:latin typeface="Eras Bold ITC" panose="020B0907030504020204" pitchFamily="34" charset="0"/>
              </a:rPr>
              <a:t>About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75" y="7848599"/>
            <a:ext cx="2758725" cy="1295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AE1E22-C03F-4356-A56A-0F60445A58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68" y="1355854"/>
            <a:ext cx="5873260" cy="6364252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26D617-FFF3-4E4C-A483-B43B89707B9B}"/>
              </a:ext>
            </a:extLst>
          </p:cNvPr>
          <p:cNvSpPr txBox="1"/>
          <p:nvPr/>
        </p:nvSpPr>
        <p:spPr>
          <a:xfrm>
            <a:off x="3012829" y="1681146"/>
            <a:ext cx="83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96.9 CKHC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7C86F-96CC-4A55-8829-8E7AB657AB87}"/>
              </a:ext>
            </a:extLst>
          </p:cNvPr>
          <p:cNvSpPr txBox="1"/>
          <p:nvPr/>
        </p:nvSpPr>
        <p:spPr>
          <a:xfrm>
            <a:off x="1899136" y="5714082"/>
            <a:ext cx="30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96.9 Radio Humber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85AC7B-4741-423C-8E95-68365A577988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38BBC13-C09E-4BD1-AA43-6F312F624BD2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70EE6-7AF8-4240-BF48-183A6FAF0E80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500525E7-F926-4D8E-9503-4F90803A20D8}"/>
              </a:ext>
            </a:extLst>
          </p:cNvPr>
          <p:cNvSpPr txBox="1">
            <a:spLocks/>
          </p:cNvSpPr>
          <p:nvPr/>
        </p:nvSpPr>
        <p:spPr>
          <a:xfrm>
            <a:off x="117230" y="0"/>
            <a:ext cx="6576645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dirty="0">
                <a:latin typeface="Eras Bold ITC" panose="020B0907030504020204" pitchFamily="34" charset="0"/>
              </a:rPr>
              <a:t>About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D38F0-62D4-49C3-856D-D173CD50E0A7}"/>
              </a:ext>
            </a:extLst>
          </p:cNvPr>
          <p:cNvSpPr txBox="1"/>
          <p:nvPr/>
        </p:nvSpPr>
        <p:spPr>
          <a:xfrm>
            <a:off x="2579075" y="2580564"/>
            <a:ext cx="169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We are a community radio station.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D9D40-5DA5-42FA-9362-F16F4F1E80B6}"/>
              </a:ext>
            </a:extLst>
          </p:cNvPr>
          <p:cNvSpPr txBox="1"/>
          <p:nvPr/>
        </p:nvSpPr>
        <p:spPr>
          <a:xfrm>
            <a:off x="1254367" y="3939987"/>
            <a:ext cx="43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We bring people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9CE44-CD0D-4B4D-A5D7-FC4549818BDD}"/>
              </a:ext>
            </a:extLst>
          </p:cNvPr>
          <p:cNvSpPr txBox="1"/>
          <p:nvPr/>
        </p:nvSpPr>
        <p:spPr>
          <a:xfrm>
            <a:off x="770790" y="4627314"/>
            <a:ext cx="52695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And make a home in the hearts and minds of the community around us.</a:t>
            </a:r>
          </a:p>
          <a:p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017D66-55AE-49A7-B542-E00F88F7A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820454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C12242B-AB67-45CA-B433-7D9F4F5AD762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345E3D-A2D8-410A-AB73-7095D6AF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629"/>
            <a:ext cx="6858000" cy="1039695"/>
          </a:xfrm>
        </p:spPr>
        <p:txBody>
          <a:bodyPr/>
          <a:lstStyle/>
          <a:p>
            <a:pPr algn="ctr"/>
            <a:r>
              <a:rPr lang="en-US" sz="7200" b="1" spc="-150" dirty="0">
                <a:solidFill>
                  <a:schemeClr val="tx2"/>
                </a:solidFill>
                <a:latin typeface="Eras Bold ITC" panose="020B0907030504020204" pitchFamily="34" charset="0"/>
              </a:rPr>
              <a:t>Radio Humber Online</a:t>
            </a:r>
            <a:endParaRPr lang="ru-RU" sz="7200" dirty="0">
              <a:solidFill>
                <a:schemeClr val="tx2"/>
              </a:solidFill>
            </a:endParaRPr>
          </a:p>
        </p:txBody>
      </p:sp>
      <p:sp>
        <p:nvSpPr>
          <p:cNvPr id="77" name="Title 2">
            <a:extLst>
              <a:ext uri="{FF2B5EF4-FFF2-40B4-BE49-F238E27FC236}">
                <a16:creationId xmlns:a16="http://schemas.microsoft.com/office/drawing/2014/main" id="{763BFF40-B571-462A-B5C5-E84C7965CBB0}"/>
              </a:ext>
            </a:extLst>
          </p:cNvPr>
          <p:cNvSpPr txBox="1">
            <a:spLocks/>
          </p:cNvSpPr>
          <p:nvPr/>
        </p:nvSpPr>
        <p:spPr>
          <a:xfrm>
            <a:off x="0" y="384285"/>
            <a:ext cx="6858000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pc="-150" dirty="0">
                <a:latin typeface="Eras Bold ITC" panose="020B0907030504020204" pitchFamily="34" charset="0"/>
              </a:rPr>
              <a:t>Radio Humber Online</a:t>
            </a:r>
            <a:endParaRPr lang="ru-RU" sz="72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5F5C9E4-6283-4209-9155-0D40B95C4513}"/>
              </a:ext>
            </a:extLst>
          </p:cNvPr>
          <p:cNvSpPr/>
          <p:nvPr/>
        </p:nvSpPr>
        <p:spPr>
          <a:xfrm>
            <a:off x="328246" y="2332892"/>
            <a:ext cx="3100754" cy="2497016"/>
          </a:xfrm>
          <a:prstGeom prst="wedgeEllipseCallout">
            <a:avLst/>
          </a:prstGeom>
          <a:solidFill>
            <a:srgbClr val="00359E"/>
          </a:solidFill>
          <a:ln>
            <a:solidFill>
              <a:srgbClr val="00359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Facebook:</a:t>
            </a:r>
            <a:endParaRPr lang="en-CA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Over 1,100 Likes and Followers</a:t>
            </a: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Almost 3,000 Monthly Impressions</a:t>
            </a: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53% Male, 47% Female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785FD4-686B-4649-8120-7F5A7816835F}"/>
              </a:ext>
            </a:extLst>
          </p:cNvPr>
          <p:cNvSpPr/>
          <p:nvPr/>
        </p:nvSpPr>
        <p:spPr>
          <a:xfrm>
            <a:off x="3845169" y="2361398"/>
            <a:ext cx="2684585" cy="2872154"/>
          </a:xfrm>
          <a:prstGeom prst="roundRect">
            <a:avLst/>
          </a:prstGeom>
          <a:solidFill>
            <a:srgbClr val="F93E0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FFFF00"/>
                </a:solidFill>
                <a:latin typeface="Franklin Gothic Medium Cond" panose="020B06060304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Instagram:</a:t>
            </a:r>
            <a:endParaRPr lang="en-CA" sz="2400" b="1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CA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Over 2,100 Followers</a:t>
            </a:r>
          </a:p>
          <a:p>
            <a:pPr algn="ctr"/>
            <a:r>
              <a:rPr lang="en-CA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Over 4,000 Monthly Impressions</a:t>
            </a:r>
          </a:p>
          <a:p>
            <a:pPr algn="ctr"/>
            <a:r>
              <a:rPr lang="en-CA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51% Male, 49% Female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16F760-E14E-43A6-90F5-C01C6BC74B7C}"/>
              </a:ext>
            </a:extLst>
          </p:cNvPr>
          <p:cNvSpPr/>
          <p:nvPr/>
        </p:nvSpPr>
        <p:spPr>
          <a:xfrm>
            <a:off x="328246" y="6147355"/>
            <a:ext cx="3100754" cy="2497016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Twitter:</a:t>
            </a:r>
            <a:endParaRPr lang="en-CA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Over 3,100 Followers</a:t>
            </a: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Over 27,000 Monthly Impressions</a:t>
            </a: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53% Male, 47% Female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B129A-FE6B-44EC-8245-252CC436320C}"/>
              </a:ext>
            </a:extLst>
          </p:cNvPr>
          <p:cNvSpPr/>
          <p:nvPr/>
        </p:nvSpPr>
        <p:spPr>
          <a:xfrm>
            <a:off x="3801207" y="6055626"/>
            <a:ext cx="2684585" cy="28721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Radio.Humber.ca:</a:t>
            </a:r>
            <a:endParaRPr lang="en-CA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 Monthly Page Views</a:t>
            </a: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54% Male, 46% Female</a:t>
            </a:r>
          </a:p>
          <a:p>
            <a:pPr algn="ctr"/>
            <a:r>
              <a:rPr lang="en-CA" dirty="0">
                <a:latin typeface="Franklin Gothic Medium Cond" panose="020B0606030402020204" pitchFamily="34" charset="0"/>
              </a:rPr>
              <a:t>11,996 Monthly Impressions</a:t>
            </a:r>
          </a:p>
        </p:txBody>
      </p:sp>
    </p:spTree>
    <p:extLst>
      <p:ext uri="{BB962C8B-B14F-4D97-AF65-F5344CB8AC3E}">
        <p14:creationId xmlns:p14="http://schemas.microsoft.com/office/powerpoint/2010/main" val="101612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FE0684-E16B-492D-A2BA-8E613DCC1EAE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3" y="7848598"/>
            <a:ext cx="2758725" cy="1295401"/>
          </a:xfrm>
          <a:solidFill>
            <a:srgbClr val="D5A300"/>
          </a:solidFill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546147"/>
            <a:ext cx="6576645" cy="1039695"/>
          </a:xfrm>
        </p:spPr>
        <p:txBody>
          <a:bodyPr/>
          <a:lstStyle/>
          <a:p>
            <a:pPr algn="ctr"/>
            <a:r>
              <a:rPr lang="en-CA" sz="7200" dirty="0">
                <a:solidFill>
                  <a:schemeClr val="tx2"/>
                </a:solidFill>
                <a:latin typeface="Eras Bold ITC" panose="020B0907030504020204" pitchFamily="34" charset="0"/>
              </a:rPr>
              <a:t>Advertising &amp;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74" y="7848596"/>
            <a:ext cx="2758725" cy="129540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9EC540-BEF2-46A3-8153-440964BD8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39470"/>
              </p:ext>
            </p:extLst>
          </p:nvPr>
        </p:nvGraphicFramePr>
        <p:xfrm>
          <a:off x="4032739" y="2227385"/>
          <a:ext cx="2825261" cy="5423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971">
                  <a:extLst>
                    <a:ext uri="{9D8B030D-6E8A-4147-A177-3AD203B41FA5}">
                      <a16:colId xmlns:a16="http://schemas.microsoft.com/office/drawing/2014/main" val="1421140661"/>
                    </a:ext>
                  </a:extLst>
                </a:gridCol>
                <a:gridCol w="820290">
                  <a:extLst>
                    <a:ext uri="{9D8B030D-6E8A-4147-A177-3AD203B41FA5}">
                      <a16:colId xmlns:a16="http://schemas.microsoft.com/office/drawing/2014/main" val="990644980"/>
                    </a:ext>
                  </a:extLst>
                </a:gridCol>
              </a:tblGrid>
              <a:tr h="519503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FREQUENCY DISCOUNTS</a:t>
                      </a:r>
                    </a:p>
                    <a:p>
                      <a:pPr algn="ctr"/>
                      <a:r>
                        <a:rPr lang="en-CA" dirty="0"/>
                        <a:t>(Per Occasion)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PRICES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28151"/>
                  </a:ext>
                </a:extLst>
              </a:tr>
              <a:tr h="90581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5016"/>
                  </a:ext>
                </a:extLst>
              </a:tr>
              <a:tr h="383562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 –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$17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33767"/>
                  </a:ext>
                </a:extLst>
              </a:tr>
              <a:tr h="383562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201 –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$13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94061"/>
                  </a:ext>
                </a:extLst>
              </a:tr>
              <a:tr h="37157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501 – 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$11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231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64154"/>
                  </a:ext>
                </a:extLst>
              </a:tr>
              <a:tr h="965581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51308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 –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$27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46344"/>
                  </a:ext>
                </a:extLst>
              </a:tr>
              <a:tr h="35959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201 –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$23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59711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501 – 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$19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78013"/>
                  </a:ext>
                </a:extLst>
              </a:tr>
              <a:tr h="512733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259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FA31B9F-EB9D-44C0-929D-831BF52A3B27}"/>
              </a:ext>
            </a:extLst>
          </p:cNvPr>
          <p:cNvSpPr/>
          <p:nvPr/>
        </p:nvSpPr>
        <p:spPr>
          <a:xfrm>
            <a:off x="4474413" y="2850552"/>
            <a:ext cx="1172308" cy="85578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atin typeface="Franklin Gothic Medium Cond" panose="020B0606030402020204" pitchFamily="34" charset="0"/>
              </a:rPr>
              <a:t>30 Seconds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2C073-2E65-4837-B063-039E7A99B638}"/>
              </a:ext>
            </a:extLst>
          </p:cNvPr>
          <p:cNvSpPr/>
          <p:nvPr/>
        </p:nvSpPr>
        <p:spPr>
          <a:xfrm>
            <a:off x="4474413" y="5185286"/>
            <a:ext cx="1172308" cy="85578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atin typeface="Franklin Gothic Medium Cond" panose="020B0606030402020204" pitchFamily="34" charset="0"/>
              </a:rPr>
              <a:t>60 Seconds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9E7DD-E48E-4327-98B2-0AEC2E2EDD98}"/>
              </a:ext>
            </a:extLst>
          </p:cNvPr>
          <p:cNvSpPr txBox="1"/>
          <p:nvPr/>
        </p:nvSpPr>
        <p:spPr>
          <a:xfrm>
            <a:off x="140677" y="7984624"/>
            <a:ext cx="3528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Radio Humber 96.9 FM  - CKHC</a:t>
            </a:r>
          </a:p>
          <a:p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205 Humber College Boulevard</a:t>
            </a:r>
          </a:p>
          <a:p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Toronto, Ontario, Canada, M9W 5L7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87FE1-88D2-44FC-9D93-93C2A88BFEF1}"/>
              </a:ext>
            </a:extLst>
          </p:cNvPr>
          <p:cNvSpPr txBox="1"/>
          <p:nvPr/>
        </p:nvSpPr>
        <p:spPr>
          <a:xfrm>
            <a:off x="140677" y="2192216"/>
            <a:ext cx="36693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Our Contact Information:</a:t>
            </a:r>
          </a:p>
          <a:p>
            <a:endParaRPr lang="en-CA" sz="2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CA" sz="19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program inquiries: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Noah </a:t>
            </a:r>
            <a:r>
              <a:rPr lang="en-CA" sz="19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Scanga</a:t>
            </a: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Programming Assistant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noah.scanga@humber.ca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or 416 675 6622 ext. 4153</a:t>
            </a:r>
          </a:p>
          <a:p>
            <a:endParaRPr lang="en-CA" sz="19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CA" sz="19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music inquiries: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radiohumber969@gmail.com</a:t>
            </a:r>
            <a:br>
              <a:rPr lang="en-CA" sz="1900" b="1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CA" sz="19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CA" sz="19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promotions and marketing inquires: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Kylee Winn, Promotions Coordinator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kylee.winn-thurrott@humber.ca</a:t>
            </a:r>
            <a:endParaRPr lang="en-CA" sz="19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endParaRPr lang="en-CA" sz="19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CA" sz="19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other inquiries:</a:t>
            </a: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Dean Sinclair, General Manager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Dean.Sinclair@Humber.ca</a:t>
            </a: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b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CA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or 416-675-6622 ext. 5603</a:t>
            </a:r>
          </a:p>
          <a:p>
            <a:endParaRPr lang="en-CA" sz="2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7B01AF-58AA-412E-99CD-BCE13E411096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FCAEF7F-FE96-4BA3-B7D0-CE0D45DD0183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7B78F-DECF-461C-9218-FEB048D203A9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5A96BD5-1593-45B1-9F9A-0035CB273288}"/>
              </a:ext>
            </a:extLst>
          </p:cNvPr>
          <p:cNvSpPr txBox="1">
            <a:spLocks/>
          </p:cNvSpPr>
          <p:nvPr/>
        </p:nvSpPr>
        <p:spPr>
          <a:xfrm>
            <a:off x="140677" y="453487"/>
            <a:ext cx="6576645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7200" dirty="0">
                <a:latin typeface="Eras Bold ITC" panose="020B0907030504020204" pitchFamily="34" charset="0"/>
              </a:rPr>
              <a:t>Advertising &amp; Contact Info</a:t>
            </a:r>
          </a:p>
        </p:txBody>
      </p:sp>
    </p:spTree>
    <p:extLst>
      <p:ext uri="{BB962C8B-B14F-4D97-AF65-F5344CB8AC3E}">
        <p14:creationId xmlns:p14="http://schemas.microsoft.com/office/powerpoint/2010/main" val="281344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24E7E-777F-4795-868A-DE575EE68AEF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842B8-60AC-4AE9-8F9B-E569BBFB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3015"/>
            <a:ext cx="6857999" cy="57107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4000" i="1" dirty="0">
                <a:latin typeface="Franklin Gothic Medium Cond" panose="020B0606030402020204" pitchFamily="34" charset="0"/>
              </a:rPr>
              <a:t>Proudly created by </a:t>
            </a:r>
            <a:br>
              <a:rPr lang="en-CA" sz="5400" dirty="0">
                <a:latin typeface="Franklin Gothic Medium Cond" panose="020B0606030402020204" pitchFamily="34" charset="0"/>
              </a:rPr>
            </a:br>
            <a:r>
              <a:rPr lang="en-CA" sz="6000" dirty="0">
                <a:latin typeface="Franklin Gothic Medium Cond" panose="020B0606030402020204" pitchFamily="34" charset="0"/>
              </a:rPr>
              <a:t>Rainer </a:t>
            </a:r>
            <a:r>
              <a:rPr lang="en-CA" sz="6000" dirty="0" err="1">
                <a:latin typeface="Franklin Gothic Medium Cond" panose="020B0606030402020204" pitchFamily="34" charset="0"/>
              </a:rPr>
              <a:t>Pluckebaum</a:t>
            </a:r>
            <a:r>
              <a:rPr lang="en-CA" sz="6000" dirty="0">
                <a:latin typeface="Franklin Gothic Medium Cond" panose="020B0606030402020204" pitchFamily="34" charset="0"/>
              </a:rPr>
              <a:t>,</a:t>
            </a:r>
            <a:br>
              <a:rPr lang="en-CA" sz="6000" dirty="0">
                <a:latin typeface="Franklin Gothic Medium Cond" panose="020B0606030402020204" pitchFamily="34" charset="0"/>
              </a:rPr>
            </a:br>
            <a:r>
              <a:rPr lang="en-CA" sz="6000" dirty="0">
                <a:latin typeface="Franklin Gothic Medium Cond" panose="020B0606030402020204" pitchFamily="34" charset="0"/>
              </a:rPr>
              <a:t>Omar </a:t>
            </a:r>
            <a:r>
              <a:rPr lang="en-CA" sz="6000" dirty="0" err="1">
                <a:latin typeface="Franklin Gothic Medium Cond" panose="020B0606030402020204" pitchFamily="34" charset="0"/>
              </a:rPr>
              <a:t>Qaqish</a:t>
            </a:r>
            <a:br>
              <a:rPr lang="en-CA" sz="6000" dirty="0">
                <a:latin typeface="Franklin Gothic Medium Cond" panose="020B0606030402020204" pitchFamily="34" charset="0"/>
              </a:rPr>
            </a:br>
            <a:r>
              <a:rPr lang="en-CA" sz="4000" i="1" dirty="0">
                <a:latin typeface="Franklin Gothic Medium Cond" panose="020B0606030402020204" pitchFamily="34" charset="0"/>
              </a:rPr>
              <a:t>and</a:t>
            </a:r>
            <a:br>
              <a:rPr lang="en-CA" sz="6000" i="1" dirty="0">
                <a:latin typeface="Franklin Gothic Medium Cond" panose="020B0606030402020204" pitchFamily="34" charset="0"/>
              </a:rPr>
            </a:br>
            <a:r>
              <a:rPr lang="en-CA" sz="6000" dirty="0">
                <a:latin typeface="Franklin Gothic Medium Cond" panose="020B0606030402020204" pitchFamily="34" charset="0"/>
              </a:rPr>
              <a:t>Spencer Seymour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E621-3D82-4643-AC20-4E7C0CA9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20454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96DF8-0C4E-4218-8EB3-C029B89F30D2}"/>
              </a:ext>
            </a:extLst>
          </p:cNvPr>
          <p:cNvSpPr/>
          <p:nvPr/>
        </p:nvSpPr>
        <p:spPr>
          <a:xfrm>
            <a:off x="48902" y="0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C73FA-E93B-480C-A733-042F5A2A0577}"/>
              </a:ext>
            </a:extLst>
          </p:cNvPr>
          <p:cNvSpPr/>
          <p:nvPr/>
        </p:nvSpPr>
        <p:spPr>
          <a:xfrm>
            <a:off x="-222171" y="-88470"/>
            <a:ext cx="7031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0" dirty="0">
                <a:solidFill>
                  <a:schemeClr val="tx2"/>
                </a:solidFill>
                <a:latin typeface="Eras Bold ITC" panose="020B0907030504020204" pitchFamily="34" charset="0"/>
              </a:rPr>
              <a:t>Why Radio Humber?</a:t>
            </a:r>
            <a:endParaRPr lang="en-CA" sz="8000" dirty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B14288-8418-4106-A86E-30CED90A1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8836" y="8462786"/>
            <a:ext cx="319164" cy="679938"/>
          </a:xfrm>
        </p:spPr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F56F9-F8E5-4EC5-B5BE-9FF8910C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50" y="668954"/>
            <a:ext cx="5915025" cy="1039695"/>
          </a:xfrm>
        </p:spPr>
        <p:txBody>
          <a:bodyPr/>
          <a:lstStyle/>
          <a:p>
            <a:pPr algn="ctr"/>
            <a:r>
              <a:rPr lang="en-CA" sz="8000" dirty="0">
                <a:latin typeface="Eras Bold ITC" panose="020B0907030504020204" pitchFamily="34" charset="0"/>
              </a:rPr>
              <a:t>Why Radio Humber?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3B177-F700-4AD7-ADA9-07D95AF9A11D}"/>
              </a:ext>
            </a:extLst>
          </p:cNvPr>
          <p:cNvSpPr txBox="1"/>
          <p:nvPr/>
        </p:nvSpPr>
        <p:spPr>
          <a:xfrm>
            <a:off x="0" y="2538665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Our focus is serving our local community.</a:t>
            </a:r>
          </a:p>
          <a:p>
            <a:pPr algn="ctr"/>
            <a:endParaRPr lang="en-CA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endParaRPr lang="en-CA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CA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We form personal relationships and build trust with our listeners.</a:t>
            </a:r>
          </a:p>
          <a:p>
            <a:pPr algn="ctr"/>
            <a:endParaRPr lang="en-CA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endParaRPr lang="en-CA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CA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We connect listeners to advertisers.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EAE08D2-70BF-4C0C-8923-DFFC67CF564C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9289D-6EE0-49DF-85E1-6991856AE0F4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FA9BC-D6FB-4A1A-8599-0BCBFC93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3998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2ECF49E-6841-40D3-B2F6-2FD244E51264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2B19F-C707-4026-BAF1-BF5181BB9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3926" y="8932985"/>
            <a:ext cx="314074" cy="225483"/>
          </a:xfrm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C0799B-6C52-4AC3-A1B6-CEA53484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7" y="475810"/>
            <a:ext cx="6729046" cy="1039695"/>
          </a:xfrm>
        </p:spPr>
        <p:txBody>
          <a:bodyPr/>
          <a:lstStyle/>
          <a:p>
            <a:pPr algn="ctr"/>
            <a:r>
              <a:rPr lang="en-CA" sz="7200" dirty="0">
                <a:solidFill>
                  <a:schemeClr val="tx2"/>
                </a:solidFill>
                <a:latin typeface="Eras Bold ITC" panose="020B0907030504020204" pitchFamily="34" charset="0"/>
              </a:rPr>
              <a:t>Short-Term Benefit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925616-38B0-4753-9F96-6A649671F4DE}"/>
              </a:ext>
            </a:extLst>
          </p:cNvPr>
          <p:cNvSpPr/>
          <p:nvPr/>
        </p:nvSpPr>
        <p:spPr>
          <a:xfrm>
            <a:off x="166023" y="3172026"/>
            <a:ext cx="1840523" cy="18639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C608BC-1166-4B94-A407-BF0F39522490}"/>
              </a:ext>
            </a:extLst>
          </p:cNvPr>
          <p:cNvSpPr/>
          <p:nvPr/>
        </p:nvSpPr>
        <p:spPr>
          <a:xfrm>
            <a:off x="2508738" y="3172025"/>
            <a:ext cx="1840523" cy="18639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AB1ED7-EABB-4A1E-9983-2EEF2A092F95}"/>
              </a:ext>
            </a:extLst>
          </p:cNvPr>
          <p:cNvSpPr/>
          <p:nvPr/>
        </p:nvSpPr>
        <p:spPr>
          <a:xfrm>
            <a:off x="4851453" y="3172024"/>
            <a:ext cx="1840523" cy="18639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E253D1-3D88-4FFC-8E86-DD53CEF20F9E}"/>
              </a:ext>
            </a:extLst>
          </p:cNvPr>
          <p:cNvSpPr/>
          <p:nvPr/>
        </p:nvSpPr>
        <p:spPr>
          <a:xfrm>
            <a:off x="1299080" y="5918150"/>
            <a:ext cx="1840523" cy="18639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3814B1-3A06-409F-BE5D-BF6B2EBF1691}"/>
              </a:ext>
            </a:extLst>
          </p:cNvPr>
          <p:cNvSpPr/>
          <p:nvPr/>
        </p:nvSpPr>
        <p:spPr>
          <a:xfrm>
            <a:off x="3718399" y="5918150"/>
            <a:ext cx="1840523" cy="18639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5F87E-3C58-4ACF-A7F3-8535C54950C7}"/>
              </a:ext>
            </a:extLst>
          </p:cNvPr>
          <p:cNvSpPr txBox="1"/>
          <p:nvPr/>
        </p:nvSpPr>
        <p:spPr>
          <a:xfrm>
            <a:off x="-137829" y="2632940"/>
            <a:ext cx="244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Local Awareness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4E620-1E06-4CE1-BF37-3C876C38F362}"/>
              </a:ext>
            </a:extLst>
          </p:cNvPr>
          <p:cNvSpPr txBox="1"/>
          <p:nvPr/>
        </p:nvSpPr>
        <p:spPr>
          <a:xfrm>
            <a:off x="2299623" y="2632940"/>
            <a:ext cx="255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Diverse Pool of Listeners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5668C-8462-436D-B862-FE0DEB71F9FC}"/>
              </a:ext>
            </a:extLst>
          </p:cNvPr>
          <p:cNvSpPr txBox="1"/>
          <p:nvPr/>
        </p:nvSpPr>
        <p:spPr>
          <a:xfrm>
            <a:off x="5032209" y="2632940"/>
            <a:ext cx="200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New</a:t>
            </a:r>
            <a:r>
              <a:rPr lang="en-CA" sz="2000" dirty="0">
                <a:latin typeface="Franklin Gothic Medium Cond" panose="020B0606030402020204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Customers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A8D006-869E-4FA3-BC97-36B6BBE6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01" y="3321957"/>
            <a:ext cx="1544425" cy="1564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435265-A00B-4A76-8E38-A6A82568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54" y="3336270"/>
            <a:ext cx="1530292" cy="1549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D9239C-A93B-49E4-859A-E56518FBA8AE}"/>
              </a:ext>
            </a:extLst>
          </p:cNvPr>
          <p:cNvSpPr txBox="1"/>
          <p:nvPr/>
        </p:nvSpPr>
        <p:spPr>
          <a:xfrm>
            <a:off x="865139" y="5384100"/>
            <a:ext cx="271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Local Popularity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3C44B7-2809-449F-BC54-405D17E50AD2}"/>
              </a:ext>
            </a:extLst>
          </p:cNvPr>
          <p:cNvSpPr txBox="1"/>
          <p:nvPr/>
        </p:nvSpPr>
        <p:spPr>
          <a:xfrm>
            <a:off x="3284458" y="5368102"/>
            <a:ext cx="270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Cost-Effective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67CC84-CF63-4814-91DF-1D4B06BF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12" y="6075240"/>
            <a:ext cx="1530294" cy="1549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Graphic 13" descr="Megaphone">
            <a:extLst>
              <a:ext uri="{FF2B5EF4-FFF2-40B4-BE49-F238E27FC236}">
                <a16:creationId xmlns:a16="http://schemas.microsoft.com/office/drawing/2014/main" id="{D7CA1CA3-5896-4206-912B-0FCC171B1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014" y="3172024"/>
            <a:ext cx="1670539" cy="1670539"/>
          </a:xfrm>
          <a:prstGeom prst="rect">
            <a:avLst/>
          </a:prstGeom>
        </p:spPr>
      </p:pic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290C44D-584F-4643-8C8A-E396B614B324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981B1A03-AAC6-4A97-A442-CD550ED22F0F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67C4CA-3583-479A-9C94-CC9C380732F2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412AA451-F5D4-4471-BCB5-A49F0AA50092}"/>
              </a:ext>
            </a:extLst>
          </p:cNvPr>
          <p:cNvSpPr txBox="1">
            <a:spLocks/>
          </p:cNvSpPr>
          <p:nvPr/>
        </p:nvSpPr>
        <p:spPr>
          <a:xfrm>
            <a:off x="79421" y="362950"/>
            <a:ext cx="6729046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7200" dirty="0">
                <a:latin typeface="Eras Bold ITC" panose="020B0907030504020204" pitchFamily="34" charset="0"/>
              </a:rPr>
              <a:t>Short-Term Benefit </a:t>
            </a:r>
          </a:p>
        </p:txBody>
      </p:sp>
      <p:pic>
        <p:nvPicPr>
          <p:cNvPr id="11" name="Graphic 10" descr="Upward trend">
            <a:extLst>
              <a:ext uri="{FF2B5EF4-FFF2-40B4-BE49-F238E27FC236}">
                <a16:creationId xmlns:a16="http://schemas.microsoft.com/office/drawing/2014/main" id="{43E10BEB-3D5C-42C0-8790-BCD6A6E38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6992" y="6079766"/>
            <a:ext cx="1545262" cy="1545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BF05B-5AC1-4660-9FB1-ED1FDA591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821949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3978850-A134-477C-817E-4B36E096FFC9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D6A6852A-62F0-4E2F-978A-42A31FBA1F60}"/>
              </a:ext>
            </a:extLst>
          </p:cNvPr>
          <p:cNvSpPr txBox="1">
            <a:spLocks/>
          </p:cNvSpPr>
          <p:nvPr/>
        </p:nvSpPr>
        <p:spPr>
          <a:xfrm>
            <a:off x="99645" y="539417"/>
            <a:ext cx="6658707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dirty="0">
                <a:solidFill>
                  <a:schemeClr val="tx2"/>
                </a:solidFill>
                <a:latin typeface="Eras Bold ITC" panose="020B0907030504020204" pitchFamily="34" charset="0"/>
              </a:rPr>
              <a:t>Long-Term Benefit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3D Model 28" descr="Dark Gray Sphere">
                <a:extLst>
                  <a:ext uri="{FF2B5EF4-FFF2-40B4-BE49-F238E27FC236}">
                    <a16:creationId xmlns:a16="http://schemas.microsoft.com/office/drawing/2014/main" id="{CA60F3F9-F71B-45FD-8178-F4275B6AA0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7380914"/>
                  </p:ext>
                </p:extLst>
              </p:nvPr>
            </p:nvGraphicFramePr>
            <p:xfrm>
              <a:off x="3929965" y="2715930"/>
              <a:ext cx="2273530" cy="22985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73530" cy="229851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39974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3D Model 28" descr="Dark Gray Sphere">
                <a:extLst>
                  <a:ext uri="{FF2B5EF4-FFF2-40B4-BE49-F238E27FC236}">
                    <a16:creationId xmlns:a16="http://schemas.microsoft.com/office/drawing/2014/main" id="{CA60F3F9-F71B-45FD-8178-F4275B6AA0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9965" y="2715930"/>
                <a:ext cx="2273530" cy="229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3D Model 29" descr="Dark Gray Sphere">
                <a:extLst>
                  <a:ext uri="{FF2B5EF4-FFF2-40B4-BE49-F238E27FC236}">
                    <a16:creationId xmlns:a16="http://schemas.microsoft.com/office/drawing/2014/main" id="{D92E489C-D648-423F-A8F4-516A92A9B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2185888"/>
                  </p:ext>
                </p:extLst>
              </p:nvPr>
            </p:nvGraphicFramePr>
            <p:xfrm>
              <a:off x="2292232" y="5513791"/>
              <a:ext cx="2273530" cy="22985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73530" cy="229851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5"/>
                  </am3d:raster>
                  <am3d:objViewport viewportSz="39974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3D Model 29" descr="Dark Gray Sphere">
                <a:extLst>
                  <a:ext uri="{FF2B5EF4-FFF2-40B4-BE49-F238E27FC236}">
                    <a16:creationId xmlns:a16="http://schemas.microsoft.com/office/drawing/2014/main" id="{D92E489C-D648-423F-A8F4-516A92A9B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232" y="5513791"/>
                <a:ext cx="2273530" cy="229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6" name="3D Model 25" descr="Dark Gray Sphere">
                <a:extLst>
                  <a:ext uri="{FF2B5EF4-FFF2-40B4-BE49-F238E27FC236}">
                    <a16:creationId xmlns:a16="http://schemas.microsoft.com/office/drawing/2014/main" id="{2BAA2B2F-A24F-4B80-93E5-EBF069BA48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0899255"/>
                  </p:ext>
                </p:extLst>
              </p:nvPr>
            </p:nvGraphicFramePr>
            <p:xfrm>
              <a:off x="614619" y="2716796"/>
              <a:ext cx="2273530" cy="22985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73530" cy="229851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39974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6" name="3D Model 25" descr="Dark Gray Sphere">
                <a:extLst>
                  <a:ext uri="{FF2B5EF4-FFF2-40B4-BE49-F238E27FC236}">
                    <a16:creationId xmlns:a16="http://schemas.microsoft.com/office/drawing/2014/main" id="{2BAA2B2F-A24F-4B80-93E5-EBF069BA48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619" y="2716796"/>
                <a:ext cx="2273530" cy="22985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426F3-F107-43D2-BAAB-6A2B5671D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5" y="7848599"/>
            <a:ext cx="2758725" cy="1295401"/>
          </a:xfrm>
        </p:spPr>
        <p:txBody>
          <a:bodyPr/>
          <a:lstStyle/>
          <a:p>
            <a:r>
              <a:rPr lang="en-CA" i="1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A3543-3DCC-4878-8236-9F085AD7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5" y="457462"/>
            <a:ext cx="6658707" cy="1039695"/>
          </a:xfrm>
        </p:spPr>
        <p:txBody>
          <a:bodyPr/>
          <a:lstStyle/>
          <a:p>
            <a:pPr algn="ctr"/>
            <a:r>
              <a:rPr lang="en-CA" sz="8000" dirty="0">
                <a:latin typeface="Eras Bold ITC" panose="020B0907030504020204" pitchFamily="34" charset="0"/>
              </a:rPr>
              <a:t>Long-Term Benefit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A900A-E78D-4359-95E6-92E6D4C6C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275" y="7848599"/>
            <a:ext cx="2758725" cy="1295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F6B943-98C5-4692-B919-99E334F89C21}"/>
              </a:ext>
            </a:extLst>
          </p:cNvPr>
          <p:cNvSpPr txBox="1"/>
          <p:nvPr/>
        </p:nvSpPr>
        <p:spPr>
          <a:xfrm>
            <a:off x="588439" y="2240786"/>
            <a:ext cx="232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Customer Loyalty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90AA71-9EA9-4390-9E0B-B366424A6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951" y="2956545"/>
            <a:ext cx="1811179" cy="1824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2AE12E-4F0A-4ABC-B434-F034439AC28C}"/>
              </a:ext>
            </a:extLst>
          </p:cNvPr>
          <p:cNvSpPr txBox="1"/>
          <p:nvPr/>
        </p:nvSpPr>
        <p:spPr>
          <a:xfrm>
            <a:off x="3689269" y="2232119"/>
            <a:ext cx="275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Network of Customers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A451E-76D3-43DC-B7A5-8D09112F7193}"/>
              </a:ext>
            </a:extLst>
          </p:cNvPr>
          <p:cNvSpPr txBox="1"/>
          <p:nvPr/>
        </p:nvSpPr>
        <p:spPr>
          <a:xfrm>
            <a:off x="2033950" y="5031726"/>
            <a:ext cx="279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Audience is Always Growing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3776F41-82BC-4DAD-94D2-BBF93405B967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A157D68-5C11-4E7D-B30E-57E0C18F1E3F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948DFF-1EFB-46D9-B452-8F37D5D7A49C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0EBE9C-1640-41ED-BFD1-4F44A6598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425" y="5762314"/>
            <a:ext cx="1801143" cy="1731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A3C59-F30E-45DD-AACF-808F9925D7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59" y="2956545"/>
            <a:ext cx="1814650" cy="1867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E134-0B53-41A5-B7D1-7D3868E065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821949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E86A3B-3459-4D67-95E8-F6DE35FEB7D6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4" y="7848598"/>
            <a:ext cx="2758725" cy="1295401"/>
          </a:xfrm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4052152"/>
            <a:ext cx="6576645" cy="1039695"/>
          </a:xfrm>
        </p:spPr>
        <p:txBody>
          <a:bodyPr/>
          <a:lstStyle/>
          <a:p>
            <a:pPr algn="ctr"/>
            <a:r>
              <a:rPr lang="en-CA" sz="8000" dirty="0">
                <a:solidFill>
                  <a:schemeClr val="tx2"/>
                </a:solidFill>
                <a:latin typeface="Eras Bold ITC" panose="020B0907030504020204" pitchFamily="34" charset="0"/>
              </a:rPr>
              <a:t>Advertising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9275" y="7848599"/>
            <a:ext cx="2758725" cy="129540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96198D0-3501-472E-9285-AFFD3BDDD619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8B316F-C9BF-4AC0-BEEB-C49C2DF16A7F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ADB92-9DEE-4A83-A7F9-337CAA1F6308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0597677-9788-4635-AD94-926A85968F7D}"/>
              </a:ext>
            </a:extLst>
          </p:cNvPr>
          <p:cNvSpPr txBox="1">
            <a:spLocks/>
          </p:cNvSpPr>
          <p:nvPr/>
        </p:nvSpPr>
        <p:spPr>
          <a:xfrm>
            <a:off x="140677" y="3909192"/>
            <a:ext cx="6576645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dirty="0">
                <a:latin typeface="Eras Bold ITC" panose="020B0907030504020204" pitchFamily="34" charset="0"/>
              </a:rPr>
              <a:t>Advertising Samples</a:t>
            </a:r>
          </a:p>
        </p:txBody>
      </p:sp>
      <p:pic>
        <p:nvPicPr>
          <p:cNvPr id="14" name="Back to Back To School - Miron - 2016">
            <a:hlinkClick r:id="" action="ppaction://media"/>
            <a:extLst>
              <a:ext uri="{FF2B5EF4-FFF2-40B4-BE49-F238E27FC236}">
                <a16:creationId xmlns:a16="http://schemas.microsoft.com/office/drawing/2014/main" id="{26057122-585F-42B3-8D1A-F8A876020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3017" y="789722"/>
            <a:ext cx="1446090" cy="1446090"/>
          </a:xfrm>
          <a:prstGeom prst="rect">
            <a:avLst/>
          </a:prstGeom>
        </p:spPr>
      </p:pic>
      <p:pic>
        <p:nvPicPr>
          <p:cNvPr id="15" name="La Rose Unsigned Promo">
            <a:hlinkClick r:id="" action="ppaction://media"/>
            <a:extLst>
              <a:ext uri="{FF2B5EF4-FFF2-40B4-BE49-F238E27FC236}">
                <a16:creationId xmlns:a16="http://schemas.microsoft.com/office/drawing/2014/main" id="{826D20EB-6104-4A02-934C-576338127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18895" y="789722"/>
            <a:ext cx="1446090" cy="1446090"/>
          </a:xfrm>
          <a:prstGeom prst="rect">
            <a:avLst/>
          </a:prstGeom>
        </p:spPr>
      </p:pic>
      <p:pic>
        <p:nvPicPr>
          <p:cNvPr id="18" name="Wayhome Promo1 - MAY18th(1)">
            <a:hlinkClick r:id="" action="ppaction://media"/>
            <a:extLst>
              <a:ext uri="{FF2B5EF4-FFF2-40B4-BE49-F238E27FC236}">
                <a16:creationId xmlns:a16="http://schemas.microsoft.com/office/drawing/2014/main" id="{8939637C-E0DA-4E88-96D2-858A9919C1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3017" y="6039980"/>
            <a:ext cx="1446090" cy="1446090"/>
          </a:xfrm>
          <a:prstGeom prst="rect">
            <a:avLst/>
          </a:prstGeom>
        </p:spPr>
      </p:pic>
      <p:pic>
        <p:nvPicPr>
          <p:cNvPr id="19" name="Wayhome Promo2 - MAY18th(1)">
            <a:hlinkClick r:id="" action="ppaction://media"/>
            <a:extLst>
              <a:ext uri="{FF2B5EF4-FFF2-40B4-BE49-F238E27FC236}">
                <a16:creationId xmlns:a16="http://schemas.microsoft.com/office/drawing/2014/main" id="{6BBA8DD2-0A1A-4A52-9673-77D7C6BB9C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18893" y="6039980"/>
            <a:ext cx="1446090" cy="1446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8B053-D911-49F1-B419-1F575644EF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7820454"/>
            <a:ext cx="6858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7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7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3817AC9-A706-4DD1-BF06-667CE42790AE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4" y="7848598"/>
            <a:ext cx="2758725" cy="1295401"/>
          </a:xfrm>
          <a:solidFill>
            <a:srgbClr val="D5A300"/>
          </a:solidFill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8587"/>
            <a:ext cx="6857999" cy="1039695"/>
          </a:xfrm>
        </p:spPr>
        <p:txBody>
          <a:bodyPr/>
          <a:lstStyle/>
          <a:p>
            <a:pPr algn="ctr"/>
            <a:r>
              <a:rPr lang="en-CA" sz="7700" dirty="0">
                <a:solidFill>
                  <a:schemeClr val="tx2"/>
                </a:solidFill>
                <a:latin typeface="Eras Bold ITC" panose="020B0907030504020204" pitchFamily="34" charset="0"/>
              </a:rPr>
              <a:t>Shows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73" y="7848599"/>
            <a:ext cx="2758725" cy="1295401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7B67AD1-954D-464D-A2E7-4E19DF43AF12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BBD3DF2-723E-4945-A71F-9BD0E82860B7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F0D3C-E1AD-4DAE-A609-5C5DB7904BBE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7F3533DA-65B2-4F54-ADDF-49EFE30CB0C3}"/>
              </a:ext>
            </a:extLst>
          </p:cNvPr>
          <p:cNvSpPr txBox="1">
            <a:spLocks/>
          </p:cNvSpPr>
          <p:nvPr/>
        </p:nvSpPr>
        <p:spPr>
          <a:xfrm>
            <a:off x="-1" y="-49740"/>
            <a:ext cx="6857999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7700" dirty="0">
                <a:latin typeface="Eras Bold ITC" panose="020B0907030504020204" pitchFamily="34" charset="0"/>
              </a:rPr>
              <a:t>Shows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AEE1669-9892-4F8E-9FF2-745E03646BD0}"/>
              </a:ext>
            </a:extLst>
          </p:cNvPr>
          <p:cNvSpPr/>
          <p:nvPr/>
        </p:nvSpPr>
        <p:spPr>
          <a:xfrm>
            <a:off x="808098" y="1572316"/>
            <a:ext cx="2198075" cy="208627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AF744B9-6C4A-4E8E-A08E-AC95D52FC28D}"/>
              </a:ext>
            </a:extLst>
          </p:cNvPr>
          <p:cNvSpPr/>
          <p:nvPr/>
        </p:nvSpPr>
        <p:spPr>
          <a:xfrm>
            <a:off x="3839310" y="1569686"/>
            <a:ext cx="2198075" cy="208627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C41EC5A2-FBFC-45E8-9B1C-41F72B049874}"/>
              </a:ext>
            </a:extLst>
          </p:cNvPr>
          <p:cNvSpPr/>
          <p:nvPr/>
        </p:nvSpPr>
        <p:spPr>
          <a:xfrm>
            <a:off x="808098" y="4635310"/>
            <a:ext cx="2198075" cy="208627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4B73D191-142C-4417-B02F-61E840C5CDA2}"/>
              </a:ext>
            </a:extLst>
          </p:cNvPr>
          <p:cNvSpPr/>
          <p:nvPr/>
        </p:nvSpPr>
        <p:spPr>
          <a:xfrm>
            <a:off x="3839306" y="4635310"/>
            <a:ext cx="2198075" cy="208627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93C2A-E1DF-4336-969E-1509E9F1575D}"/>
              </a:ext>
            </a:extLst>
          </p:cNvPr>
          <p:cNvSpPr txBox="1"/>
          <p:nvPr/>
        </p:nvSpPr>
        <p:spPr>
          <a:xfrm>
            <a:off x="1297535" y="2308589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Cross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1B19E-CC34-4406-BB96-0AC88EE4445C}"/>
              </a:ext>
            </a:extLst>
          </p:cNvPr>
          <p:cNvSpPr txBox="1"/>
          <p:nvPr/>
        </p:nvSpPr>
        <p:spPr>
          <a:xfrm>
            <a:off x="4205650" y="2345586"/>
            <a:ext cx="14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@Humber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EA522-145B-4ACC-9592-5257C4F4E950}"/>
              </a:ext>
            </a:extLst>
          </p:cNvPr>
          <p:cNvSpPr txBox="1"/>
          <p:nvPr/>
        </p:nvSpPr>
        <p:spPr>
          <a:xfrm>
            <a:off x="1187773" y="5391351"/>
            <a:ext cx="142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Unsigned</a:t>
            </a:r>
            <a:endParaRPr lang="en-CA" sz="2800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6AD0AE-F90E-451E-B92C-6C68481677C3}"/>
              </a:ext>
            </a:extLst>
          </p:cNvPr>
          <p:cNvSpPr txBox="1"/>
          <p:nvPr/>
        </p:nvSpPr>
        <p:spPr>
          <a:xfrm>
            <a:off x="4226164" y="5389608"/>
            <a:ext cx="142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Humber Hawks</a:t>
            </a: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FF95D707-CA02-487B-B410-C0AE83008E25}"/>
              </a:ext>
            </a:extLst>
          </p:cNvPr>
          <p:cNvSpPr/>
          <p:nvPr/>
        </p:nvSpPr>
        <p:spPr>
          <a:xfrm>
            <a:off x="3567749" y="3491197"/>
            <a:ext cx="3100287" cy="1099396"/>
          </a:xfrm>
          <a:prstGeom prst="horizont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croll: Horizontal 33">
            <a:extLst>
              <a:ext uri="{FF2B5EF4-FFF2-40B4-BE49-F238E27FC236}">
                <a16:creationId xmlns:a16="http://schemas.microsoft.com/office/drawing/2014/main" id="{53098D0E-DCD8-4A68-BA12-6ACB0E124249}"/>
              </a:ext>
            </a:extLst>
          </p:cNvPr>
          <p:cNvSpPr/>
          <p:nvPr/>
        </p:nvSpPr>
        <p:spPr>
          <a:xfrm>
            <a:off x="3567748" y="6592566"/>
            <a:ext cx="3100287" cy="1099396"/>
          </a:xfrm>
          <a:prstGeom prst="horizont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Scroll: Horizontal 34">
            <a:extLst>
              <a:ext uri="{FF2B5EF4-FFF2-40B4-BE49-F238E27FC236}">
                <a16:creationId xmlns:a16="http://schemas.microsoft.com/office/drawing/2014/main" id="{B68B9D8D-8014-4879-8A38-D4702D06F768}"/>
              </a:ext>
            </a:extLst>
          </p:cNvPr>
          <p:cNvSpPr/>
          <p:nvPr/>
        </p:nvSpPr>
        <p:spPr>
          <a:xfrm>
            <a:off x="189964" y="6598908"/>
            <a:ext cx="3100287" cy="1099396"/>
          </a:xfrm>
          <a:prstGeom prst="horizont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croll: Horizontal 40">
            <a:extLst>
              <a:ext uri="{FF2B5EF4-FFF2-40B4-BE49-F238E27FC236}">
                <a16:creationId xmlns:a16="http://schemas.microsoft.com/office/drawing/2014/main" id="{031E4F80-9312-492F-8EEB-735F7F7E32AE}"/>
              </a:ext>
            </a:extLst>
          </p:cNvPr>
          <p:cNvSpPr/>
          <p:nvPr/>
        </p:nvSpPr>
        <p:spPr>
          <a:xfrm>
            <a:off x="189964" y="3535914"/>
            <a:ext cx="3100287" cy="1099396"/>
          </a:xfrm>
          <a:prstGeom prst="horizont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D793D-D3F6-41C2-8249-42AF88972F92}"/>
              </a:ext>
            </a:extLst>
          </p:cNvPr>
          <p:cNvSpPr txBox="1"/>
          <p:nvPr/>
        </p:nvSpPr>
        <p:spPr>
          <a:xfrm>
            <a:off x="377952" y="3655956"/>
            <a:ext cx="291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Humber College radio professor Paul Cross analyzes issues within Radio and mass media.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C16973-8AC5-4629-886F-6EDA1573AD21}"/>
              </a:ext>
            </a:extLst>
          </p:cNvPr>
          <p:cNvSpPr txBox="1"/>
          <p:nvPr/>
        </p:nvSpPr>
        <p:spPr>
          <a:xfrm>
            <a:off x="3747835" y="6733107"/>
            <a:ext cx="295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Radio students deliver live play-by-play coverage of the college sports teams.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158391-4DC5-4225-A811-01407B891E3F}"/>
              </a:ext>
            </a:extLst>
          </p:cNvPr>
          <p:cNvSpPr txBox="1"/>
          <p:nvPr/>
        </p:nvSpPr>
        <p:spPr>
          <a:xfrm>
            <a:off x="3744392" y="3640604"/>
            <a:ext cx="292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An award-winning news magazine show written, hosted and produced by Radio and Journalism students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527B11-6A07-453F-8866-CF71DF4EDD09}"/>
              </a:ext>
            </a:extLst>
          </p:cNvPr>
          <p:cNvSpPr txBox="1"/>
          <p:nvPr/>
        </p:nvSpPr>
        <p:spPr>
          <a:xfrm>
            <a:off x="325383" y="6721580"/>
            <a:ext cx="301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An interview and live performance series featuring local musicians, created entirely by radio students.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1D0BE-5ACF-4BAB-BD78-182C9D85A840}"/>
              </a:ext>
            </a:extLst>
          </p:cNvPr>
          <p:cNvSpPr txBox="1"/>
          <p:nvPr/>
        </p:nvSpPr>
        <p:spPr>
          <a:xfrm>
            <a:off x="95050" y="8083389"/>
            <a:ext cx="364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This is just a taste of some of our unique programming!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185C9E-2579-460C-A26E-B80D8169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307" y="7727756"/>
            <a:ext cx="3018690" cy="14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702D94-6295-45AE-830F-892FCDBF69BD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4" y="7848598"/>
            <a:ext cx="2758725" cy="1295401"/>
          </a:xfrm>
          <a:solidFill>
            <a:srgbClr val="D5A300"/>
          </a:solidFill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" y="4085406"/>
            <a:ext cx="6858001" cy="1039695"/>
          </a:xfrm>
        </p:spPr>
        <p:txBody>
          <a:bodyPr/>
          <a:lstStyle/>
          <a:p>
            <a:pPr algn="ctr"/>
            <a:r>
              <a:rPr lang="en-CA" sz="5900" dirty="0">
                <a:solidFill>
                  <a:schemeClr val="tx2"/>
                </a:solidFill>
                <a:latin typeface="Eras Bold ITC" panose="020B0907030504020204" pitchFamily="34" charset="0"/>
              </a:rPr>
              <a:t>Radio Humber in the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75" y="7848599"/>
            <a:ext cx="2758725" cy="129540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8B304CC-173C-4252-8728-6FFC5318BF21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712CAE0-D15C-4140-AD39-FC6BE93C9EC1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1B2EF-9B23-470E-9F48-01D5BEC25A87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7B4923B-AC70-49E6-AA11-841F801FA8B0}"/>
              </a:ext>
            </a:extLst>
          </p:cNvPr>
          <p:cNvSpPr txBox="1">
            <a:spLocks/>
          </p:cNvSpPr>
          <p:nvPr/>
        </p:nvSpPr>
        <p:spPr>
          <a:xfrm>
            <a:off x="52746" y="4052152"/>
            <a:ext cx="6858001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900" dirty="0">
                <a:latin typeface="Eras Bold ITC" panose="020B0907030504020204" pitchFamily="34" charset="0"/>
              </a:rPr>
              <a:t>Radio Humber in the Community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C0E77-D40F-4600-95F2-7427D7A2E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881"/>
            <a:ext cx="6858000" cy="1221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1321A-84EF-4CEC-A54E-344B6DAB4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527219"/>
            <a:ext cx="6858000" cy="1309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B8F35C-711E-4D60-9A3F-5D488927C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9339"/>
            <a:ext cx="6858000" cy="1309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935CDB-292A-4706-9CFF-7D44CB23B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14757"/>
            <a:ext cx="6858000" cy="12905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C4E38A-3D8E-43B5-A1A6-93D00FF2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" y="6579948"/>
            <a:ext cx="6858000" cy="12735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FCDA89-2B49-4633-92B5-F7C37822E8E2}"/>
              </a:ext>
            </a:extLst>
          </p:cNvPr>
          <p:cNvSpPr txBox="1"/>
          <p:nvPr/>
        </p:nvSpPr>
        <p:spPr>
          <a:xfrm>
            <a:off x="-152557" y="8059695"/>
            <a:ext cx="407978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Plus, Digital Dreams, Canadian Music Week, and </a:t>
            </a:r>
            <a:r>
              <a:rPr lang="en-CA" sz="26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Bestival</a:t>
            </a:r>
            <a:r>
              <a:rPr lang="en-CA" sz="2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DA8C0-EB73-4281-9EDA-7AE4C61E5954}"/>
              </a:ext>
            </a:extLst>
          </p:cNvPr>
          <p:cNvSpPr/>
          <p:nvPr/>
        </p:nvSpPr>
        <p:spPr>
          <a:xfrm>
            <a:off x="2485292" y="3376387"/>
            <a:ext cx="1828800" cy="317221"/>
          </a:xfrm>
          <a:prstGeom prst="rect">
            <a:avLst/>
          </a:prstGeom>
          <a:solidFill>
            <a:srgbClr val="E9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E3B49-7811-41AB-9DFF-D931BE788E62}"/>
              </a:ext>
            </a:extLst>
          </p:cNvPr>
          <p:cNvSpPr/>
          <p:nvPr/>
        </p:nvSpPr>
        <p:spPr>
          <a:xfrm>
            <a:off x="1699846" y="2086708"/>
            <a:ext cx="3411416" cy="312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E0CD0-4363-4F3D-8FBF-245A858F2B9A}"/>
              </a:ext>
            </a:extLst>
          </p:cNvPr>
          <p:cNvSpPr/>
          <p:nvPr/>
        </p:nvSpPr>
        <p:spPr>
          <a:xfrm>
            <a:off x="1981200" y="844062"/>
            <a:ext cx="2825262" cy="246785"/>
          </a:xfrm>
          <a:prstGeom prst="rect">
            <a:avLst/>
          </a:prstGeom>
          <a:solidFill>
            <a:srgbClr val="E9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E9BBBC-908B-4916-A25F-694FB7758D29}"/>
              </a:ext>
            </a:extLst>
          </p:cNvPr>
          <p:cNvSpPr/>
          <p:nvPr/>
        </p:nvSpPr>
        <p:spPr>
          <a:xfrm>
            <a:off x="1981200" y="6271846"/>
            <a:ext cx="2919046" cy="164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A69E82-4B1C-4991-B155-3D861F362953}"/>
              </a:ext>
            </a:extLst>
          </p:cNvPr>
          <p:cNvSpPr/>
          <p:nvPr/>
        </p:nvSpPr>
        <p:spPr>
          <a:xfrm>
            <a:off x="1699846" y="7455877"/>
            <a:ext cx="3317631" cy="207309"/>
          </a:xfrm>
          <a:prstGeom prst="rect">
            <a:avLst/>
          </a:prstGeom>
          <a:solidFill>
            <a:srgbClr val="E9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A0D434-2774-47F2-995D-4BD879550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307" y="7845858"/>
            <a:ext cx="3018690" cy="1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D8347F9-6471-4AB0-AE22-802F3C5C34CC}"/>
              </a:ext>
            </a:extLst>
          </p:cNvPr>
          <p:cNvSpPr/>
          <p:nvPr/>
        </p:nvSpPr>
        <p:spPr>
          <a:xfrm>
            <a:off x="8601" y="0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345E3D-A2D8-410A-AB73-7095D6AF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962"/>
            <a:ext cx="6858000" cy="1039695"/>
          </a:xfrm>
        </p:spPr>
        <p:txBody>
          <a:bodyPr/>
          <a:lstStyle/>
          <a:p>
            <a:pPr algn="ctr"/>
            <a:r>
              <a:rPr lang="en-US" sz="7600" b="1" spc="-150" dirty="0">
                <a:solidFill>
                  <a:schemeClr val="tx2"/>
                </a:solidFill>
                <a:latin typeface="Eras Bold ITC" panose="020B0907030504020204" pitchFamily="34" charset="0"/>
              </a:rPr>
              <a:t>Our Listener</a:t>
            </a:r>
            <a:endParaRPr lang="ru-RU" sz="76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 descr="decorative elemenets">
            <a:extLst>
              <a:ext uri="{FF2B5EF4-FFF2-40B4-BE49-F238E27FC236}">
                <a16:creationId xmlns:a16="http://schemas.microsoft.com/office/drawing/2014/main" id="{8AFD8409-659A-47FE-87DF-D10DBDEEE966}"/>
              </a:ext>
            </a:extLst>
          </p:cNvPr>
          <p:cNvCxnSpPr>
            <a:cxnSpLocks/>
          </p:cNvCxnSpPr>
          <p:nvPr/>
        </p:nvCxnSpPr>
        <p:spPr>
          <a:xfrm rot="16200000">
            <a:off x="2160714" y="7498278"/>
            <a:ext cx="2703600" cy="0"/>
          </a:xfrm>
          <a:prstGeom prst="line">
            <a:avLst/>
          </a:prstGeom>
          <a:ln w="952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BE59FCF-FFED-4A34-AAEC-8C22F983D227}"/>
              </a:ext>
            </a:extLst>
          </p:cNvPr>
          <p:cNvSpPr txBox="1">
            <a:spLocks/>
          </p:cNvSpPr>
          <p:nvPr/>
        </p:nvSpPr>
        <p:spPr>
          <a:xfrm>
            <a:off x="3780257" y="6146478"/>
            <a:ext cx="2580510" cy="7056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Inside the College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6ED694E5-AE6C-41B5-B6A8-CDF7585D6174}"/>
              </a:ext>
            </a:extLst>
          </p:cNvPr>
          <p:cNvSpPr txBox="1">
            <a:spLocks/>
          </p:cNvSpPr>
          <p:nvPr/>
        </p:nvSpPr>
        <p:spPr>
          <a:xfrm>
            <a:off x="3705216" y="7141475"/>
            <a:ext cx="2965935" cy="1001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Wide variety of listeners – Both students and faculty are exposed to Radio Humber at all three Humber campuses!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3725F2D-3F20-47AB-B9A5-E5757F6FF86A}"/>
              </a:ext>
            </a:extLst>
          </p:cNvPr>
          <p:cNvSpPr txBox="1">
            <a:spLocks/>
          </p:cNvSpPr>
          <p:nvPr/>
        </p:nvSpPr>
        <p:spPr>
          <a:xfrm>
            <a:off x="480761" y="6151663"/>
            <a:ext cx="2066864" cy="6654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Outside the College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93A3EB8-3EBA-4BA7-997A-376D9150E903}"/>
              </a:ext>
            </a:extLst>
          </p:cNvPr>
          <p:cNvSpPr txBox="1">
            <a:spLocks/>
          </p:cNvSpPr>
          <p:nvPr/>
        </p:nvSpPr>
        <p:spPr>
          <a:xfrm>
            <a:off x="502863" y="7101137"/>
            <a:ext cx="3185151" cy="234313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Commuters on highways 401, 407, 410, and 427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Surrounding areas in Etobicoke, Mississauga &amp; Brampton</a:t>
            </a:r>
          </a:p>
        </p:txBody>
      </p:sp>
      <p:pic>
        <p:nvPicPr>
          <p:cNvPr id="73" name="Graphic 72" descr="Man">
            <a:extLst>
              <a:ext uri="{FF2B5EF4-FFF2-40B4-BE49-F238E27FC236}">
                <a16:creationId xmlns:a16="http://schemas.microsoft.com/office/drawing/2014/main" id="{072C5CEB-E256-4175-A536-EA812FF45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610" y="1242056"/>
            <a:ext cx="1700252" cy="1700252"/>
          </a:xfrm>
          <a:prstGeom prst="rect">
            <a:avLst/>
          </a:prstGeom>
        </p:spPr>
      </p:pic>
      <p:pic>
        <p:nvPicPr>
          <p:cNvPr id="77" name="Graphic 76" descr="Woman">
            <a:extLst>
              <a:ext uri="{FF2B5EF4-FFF2-40B4-BE49-F238E27FC236}">
                <a16:creationId xmlns:a16="http://schemas.microsoft.com/office/drawing/2014/main" id="{7CD906F1-C9AA-41AC-97C3-5B9EFBFCB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232" y="1384134"/>
            <a:ext cx="1490820" cy="1490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7881D-C48C-47A7-BF3A-9817DAFEBE1E}"/>
              </a:ext>
            </a:extLst>
          </p:cNvPr>
          <p:cNvSpPr txBox="1"/>
          <p:nvPr/>
        </p:nvSpPr>
        <p:spPr>
          <a:xfrm>
            <a:off x="243840" y="2874954"/>
            <a:ext cx="10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4"/>
                </a:solidFill>
                <a:latin typeface="Franklin Gothic Medium Cond" panose="020B0606030402020204" pitchFamily="34" charset="0"/>
              </a:rPr>
              <a:t>53%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9D484-8AF3-458C-8E67-14C546846389}"/>
              </a:ext>
            </a:extLst>
          </p:cNvPr>
          <p:cNvSpPr txBox="1"/>
          <p:nvPr/>
        </p:nvSpPr>
        <p:spPr>
          <a:xfrm>
            <a:off x="1120877" y="2905731"/>
            <a:ext cx="114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4"/>
                </a:solidFill>
                <a:latin typeface="Franklin Gothic Medium Cond" panose="020B0606030402020204" pitchFamily="34" charset="0"/>
              </a:rPr>
              <a:t>47%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01543-2F09-4464-96CE-24A5F230857B}"/>
              </a:ext>
            </a:extLst>
          </p:cNvPr>
          <p:cNvSpPr txBox="1"/>
          <p:nvPr/>
        </p:nvSpPr>
        <p:spPr>
          <a:xfrm>
            <a:off x="3892061" y="1611096"/>
            <a:ext cx="304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Majority of students aged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67726-C365-4698-8FEF-DFA54293D904}"/>
              </a:ext>
            </a:extLst>
          </p:cNvPr>
          <p:cNvSpPr txBox="1"/>
          <p:nvPr/>
        </p:nvSpPr>
        <p:spPr>
          <a:xfrm>
            <a:off x="3892061" y="1839465"/>
            <a:ext cx="29659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500" b="1" dirty="0">
                <a:solidFill>
                  <a:schemeClr val="accent4"/>
                </a:solidFill>
                <a:latin typeface="Franklin Gothic Medium Cond" panose="020B0606030402020204" pitchFamily="34" charset="0"/>
              </a:rPr>
              <a:t>18 – 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9E719-8E20-4E22-9F5C-CC17C48128F3}"/>
              </a:ext>
            </a:extLst>
          </p:cNvPr>
          <p:cNvSpPr txBox="1"/>
          <p:nvPr/>
        </p:nvSpPr>
        <p:spPr>
          <a:xfrm>
            <a:off x="243840" y="3540198"/>
            <a:ext cx="63531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Over </a:t>
            </a:r>
            <a:r>
              <a:rPr lang="en-CA" sz="5400" b="1" dirty="0">
                <a:solidFill>
                  <a:schemeClr val="accent4"/>
                </a:solidFill>
                <a:latin typeface="Franklin Gothic Medium Cond" panose="020B0606030402020204" pitchFamily="34" charset="0"/>
              </a:rPr>
              <a:t>50,000</a:t>
            </a:r>
            <a:r>
              <a:rPr lang="en-CA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full-time, part-time and continuing education students coming from over 100 different countries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98100AD5-43D1-4B40-8A9C-A0CDC71E01A8}"/>
              </a:ext>
            </a:extLst>
          </p:cNvPr>
          <p:cNvSpPr txBox="1">
            <a:spLocks/>
          </p:cNvSpPr>
          <p:nvPr/>
        </p:nvSpPr>
        <p:spPr>
          <a:xfrm>
            <a:off x="-8601" y="-38101"/>
            <a:ext cx="6858000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600" b="1" spc="-150" dirty="0">
                <a:latin typeface="Eras Bold ITC" panose="020B0907030504020204" pitchFamily="34" charset="0"/>
              </a:rPr>
              <a:t>Our Listener </a:t>
            </a:r>
            <a:endParaRPr lang="ru-RU" sz="7600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E5325684-0B35-4CE3-909A-88BD687EAD9D}"/>
              </a:ext>
            </a:extLst>
          </p:cNvPr>
          <p:cNvSpPr txBox="1">
            <a:spLocks/>
          </p:cNvSpPr>
          <p:nvPr/>
        </p:nvSpPr>
        <p:spPr>
          <a:xfrm>
            <a:off x="3801325" y="6106140"/>
            <a:ext cx="2580510" cy="7056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Inside the College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CB6F1AFE-07BB-47FF-B7D4-0F4689AF5E9E}"/>
              </a:ext>
            </a:extLst>
          </p:cNvPr>
          <p:cNvSpPr txBox="1">
            <a:spLocks/>
          </p:cNvSpPr>
          <p:nvPr/>
        </p:nvSpPr>
        <p:spPr>
          <a:xfrm>
            <a:off x="480761" y="6106140"/>
            <a:ext cx="2066864" cy="6654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Outside the College</a:t>
            </a:r>
          </a:p>
        </p:txBody>
      </p:sp>
    </p:spTree>
    <p:extLst>
      <p:ext uri="{BB962C8B-B14F-4D97-AF65-F5344CB8AC3E}">
        <p14:creationId xmlns:p14="http://schemas.microsoft.com/office/powerpoint/2010/main" val="194504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71CBFF8-9638-4F71-8A09-F46494F2B831}"/>
              </a:ext>
            </a:extLst>
          </p:cNvPr>
          <p:cNvSpPr/>
          <p:nvPr/>
        </p:nvSpPr>
        <p:spPr>
          <a:xfrm>
            <a:off x="0" y="14468"/>
            <a:ext cx="6858000" cy="914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37AB3D6-DDBF-4CCD-8E3A-342F46EFD3B8}"/>
              </a:ext>
            </a:extLst>
          </p:cNvPr>
          <p:cNvSpPr/>
          <p:nvPr/>
        </p:nvSpPr>
        <p:spPr>
          <a:xfrm>
            <a:off x="70715" y="7166855"/>
            <a:ext cx="2619171" cy="19280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5706B74-4483-4485-8A21-27D27A4CA8C7}"/>
              </a:ext>
            </a:extLst>
          </p:cNvPr>
          <p:cNvSpPr/>
          <p:nvPr/>
        </p:nvSpPr>
        <p:spPr>
          <a:xfrm>
            <a:off x="85066" y="5139338"/>
            <a:ext cx="2619171" cy="19280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EE0085-8176-43A0-A58A-CA946C83D607}"/>
              </a:ext>
            </a:extLst>
          </p:cNvPr>
          <p:cNvSpPr/>
          <p:nvPr/>
        </p:nvSpPr>
        <p:spPr>
          <a:xfrm>
            <a:off x="72861" y="3111821"/>
            <a:ext cx="2619171" cy="19280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ACFD49-9385-4842-B38B-720549F094A4}"/>
              </a:ext>
            </a:extLst>
          </p:cNvPr>
          <p:cNvSpPr/>
          <p:nvPr/>
        </p:nvSpPr>
        <p:spPr>
          <a:xfrm>
            <a:off x="72861" y="1084304"/>
            <a:ext cx="2619171" cy="19280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FA4CB46-CC2B-4F60-9521-E7F07B2D01A0}"/>
              </a:ext>
            </a:extLst>
          </p:cNvPr>
          <p:cNvSpPr/>
          <p:nvPr/>
        </p:nvSpPr>
        <p:spPr>
          <a:xfrm>
            <a:off x="4169049" y="2010607"/>
            <a:ext cx="2619171" cy="19280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A6588-2666-452C-9348-680B5858A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273" y="7848599"/>
            <a:ext cx="2758725" cy="1295401"/>
          </a:xfrm>
          <a:solidFill>
            <a:srgbClr val="D5A300"/>
          </a:solidFill>
        </p:spPr>
        <p:txBody>
          <a:bodyPr/>
          <a:lstStyle/>
          <a:p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F8A6F-9ED2-4B1E-8B04-DCA14DA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33" y="-63002"/>
            <a:ext cx="6857999" cy="1039695"/>
          </a:xfrm>
        </p:spPr>
        <p:txBody>
          <a:bodyPr/>
          <a:lstStyle/>
          <a:p>
            <a:pPr algn="ctr"/>
            <a:r>
              <a:rPr lang="en-CA" sz="5100" dirty="0">
                <a:solidFill>
                  <a:schemeClr val="tx2"/>
                </a:solidFill>
                <a:latin typeface="Eras Bold ITC" panose="020B0907030504020204" pitchFamily="34" charset="0"/>
              </a:rPr>
              <a:t>About Our Listener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D23A-51A9-484C-B282-6C4A7F03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74" y="7848598"/>
            <a:ext cx="2758725" cy="1295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821DA-3367-479A-B885-598A138AEDBD}"/>
              </a:ext>
            </a:extLst>
          </p:cNvPr>
          <p:cNvSpPr/>
          <p:nvPr/>
        </p:nvSpPr>
        <p:spPr>
          <a:xfrm>
            <a:off x="4148588" y="4360984"/>
            <a:ext cx="2619171" cy="19280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Graphic 15" descr="Family with boy">
            <a:extLst>
              <a:ext uri="{FF2B5EF4-FFF2-40B4-BE49-F238E27FC236}">
                <a16:creationId xmlns:a16="http://schemas.microsoft.com/office/drawing/2014/main" id="{D7DC5C2D-77CC-44E6-B3C0-E0B5EB08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337" y="4163875"/>
            <a:ext cx="767860" cy="767860"/>
          </a:xfrm>
          <a:prstGeom prst="rect">
            <a:avLst/>
          </a:prstGeom>
        </p:spPr>
      </p:pic>
      <p:pic>
        <p:nvPicPr>
          <p:cNvPr id="18" name="Graphic 17" descr="Group">
            <a:extLst>
              <a:ext uri="{FF2B5EF4-FFF2-40B4-BE49-F238E27FC236}">
                <a16:creationId xmlns:a16="http://schemas.microsoft.com/office/drawing/2014/main" id="{6A9CAD8A-5EF0-4EAE-8DDD-5825949D3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359" y="4867786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80722A-D02A-4BAA-9AB9-CC0DA564B79C}"/>
              </a:ext>
            </a:extLst>
          </p:cNvPr>
          <p:cNvSpPr txBox="1"/>
          <p:nvPr/>
        </p:nvSpPr>
        <p:spPr>
          <a:xfrm>
            <a:off x="5794410" y="231288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D5A300"/>
                </a:solidFill>
                <a:latin typeface="Arial Black" panose="020B0A04020102020204" pitchFamily="34" charset="0"/>
              </a:rPr>
              <a:t>$</a:t>
            </a:r>
          </a:p>
        </p:txBody>
      </p:sp>
      <p:pic>
        <p:nvPicPr>
          <p:cNvPr id="21" name="Graphic 20" descr="Briefcase">
            <a:extLst>
              <a:ext uri="{FF2B5EF4-FFF2-40B4-BE49-F238E27FC236}">
                <a16:creationId xmlns:a16="http://schemas.microsoft.com/office/drawing/2014/main" id="{DC568D99-C674-4561-B617-525342F1C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367" y="1572144"/>
            <a:ext cx="914400" cy="914400"/>
          </a:xfrm>
          <a:prstGeom prst="rect">
            <a:avLst/>
          </a:prstGeom>
        </p:spPr>
      </p:pic>
      <p:pic>
        <p:nvPicPr>
          <p:cNvPr id="23" name="Graphic 22" descr="Network">
            <a:extLst>
              <a:ext uri="{FF2B5EF4-FFF2-40B4-BE49-F238E27FC236}">
                <a16:creationId xmlns:a16="http://schemas.microsoft.com/office/drawing/2014/main" id="{0AE187A8-E2C5-4B56-9367-B7A3FB369E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067" y="5646139"/>
            <a:ext cx="914400" cy="914400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D84730D2-AD4F-45A4-B787-4E23568FC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3930" y="3311685"/>
            <a:ext cx="767860" cy="767860"/>
          </a:xfrm>
          <a:prstGeom prst="rect">
            <a:avLst/>
          </a:prstGeom>
        </p:spPr>
      </p:pic>
      <p:pic>
        <p:nvPicPr>
          <p:cNvPr id="27" name="Graphic 26" descr="Star">
            <a:extLst>
              <a:ext uri="{FF2B5EF4-FFF2-40B4-BE49-F238E27FC236}">
                <a16:creationId xmlns:a16="http://schemas.microsoft.com/office/drawing/2014/main" id="{88B54251-4E71-48D3-B10B-7B463A4DF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3067" y="7571856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5EC70E-CBDB-43B5-A7CF-93D0ABC1C555}"/>
              </a:ext>
            </a:extLst>
          </p:cNvPr>
          <p:cNvSpPr txBox="1"/>
          <p:nvPr/>
        </p:nvSpPr>
        <p:spPr>
          <a:xfrm>
            <a:off x="1097467" y="1234474"/>
            <a:ext cx="1441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Most of our audience has at least some level of career goals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F4A0D7-2DF5-4BD6-AF88-0CF3C491198E}"/>
              </a:ext>
            </a:extLst>
          </p:cNvPr>
          <p:cNvSpPr txBox="1"/>
          <p:nvPr/>
        </p:nvSpPr>
        <p:spPr>
          <a:xfrm>
            <a:off x="961790" y="3079950"/>
            <a:ext cx="1648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Diversity in regards to audience being single or married, with or without kids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724DD1-2FEA-48B4-A3A7-1F2E1E8A492E}"/>
              </a:ext>
            </a:extLst>
          </p:cNvPr>
          <p:cNvSpPr txBox="1"/>
          <p:nvPr/>
        </p:nvSpPr>
        <p:spPr>
          <a:xfrm>
            <a:off x="961790" y="5107751"/>
            <a:ext cx="175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Heavy influence on listeners by social media, making online activity very effective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49307A-FB50-494D-92F9-C02961437E7C}"/>
              </a:ext>
            </a:extLst>
          </p:cNvPr>
          <p:cNvSpPr txBox="1"/>
          <p:nvPr/>
        </p:nvSpPr>
        <p:spPr>
          <a:xfrm>
            <a:off x="953589" y="7315248"/>
            <a:ext cx="158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Unique, fresh and creative content highly appeals to our audience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324EAC-6C3D-4840-A861-E0C1D92CAF72}"/>
              </a:ext>
            </a:extLst>
          </p:cNvPr>
          <p:cNvSpPr txBox="1"/>
          <p:nvPr/>
        </p:nvSpPr>
        <p:spPr>
          <a:xfrm>
            <a:off x="4120868" y="4349995"/>
            <a:ext cx="1882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Many of our listeners are living with parents, partners or kids, or on college residence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A8110-926E-47C7-9721-29A88A5DA215}"/>
              </a:ext>
            </a:extLst>
          </p:cNvPr>
          <p:cNvSpPr txBox="1"/>
          <p:nvPr/>
        </p:nvSpPr>
        <p:spPr>
          <a:xfrm>
            <a:off x="4164766" y="2021998"/>
            <a:ext cx="1754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Audience must see inherent </a:t>
            </a:r>
            <a:r>
              <a:rPr lang="en-CA" sz="20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value</a:t>
            </a:r>
            <a:r>
              <a:rPr lang="en-CA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with not very much disposable income</a:t>
            </a:r>
          </a:p>
        </p:txBody>
      </p:sp>
      <p:pic>
        <p:nvPicPr>
          <p:cNvPr id="35" name="Graphic 34" descr="Head with Gears">
            <a:extLst>
              <a:ext uri="{FF2B5EF4-FFF2-40B4-BE49-F238E27FC236}">
                <a16:creationId xmlns:a16="http://schemas.microsoft.com/office/drawing/2014/main" id="{305F880D-79E1-434E-AA9E-14616F6A6C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06942" y="4051936"/>
            <a:ext cx="1560487" cy="156048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F8A125E-949F-4DE4-A42C-11D2E5297AA3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2704237" y="5354267"/>
            <a:ext cx="522174" cy="7490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5071A0-98A9-4B06-ADB0-A912AA007073}"/>
              </a:ext>
            </a:extLst>
          </p:cNvPr>
          <p:cNvCxnSpPr>
            <a:cxnSpLocks/>
          </p:cNvCxnSpPr>
          <p:nvPr/>
        </p:nvCxnSpPr>
        <p:spPr>
          <a:xfrm flipH="1">
            <a:off x="2654661" y="5380890"/>
            <a:ext cx="782402" cy="1901380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442BBD-78B2-4378-BD32-0F4269A0ED9B}"/>
              </a:ext>
            </a:extLst>
          </p:cNvPr>
          <p:cNvCxnSpPr>
            <a:cxnSpLocks/>
          </p:cNvCxnSpPr>
          <p:nvPr/>
        </p:nvCxnSpPr>
        <p:spPr>
          <a:xfrm flipH="1" flipV="1">
            <a:off x="2676828" y="4216046"/>
            <a:ext cx="569030" cy="1568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E8EF32-7C63-4593-8B49-3780A87CEDB5}"/>
              </a:ext>
            </a:extLst>
          </p:cNvPr>
          <p:cNvCxnSpPr>
            <a:cxnSpLocks/>
          </p:cNvCxnSpPr>
          <p:nvPr/>
        </p:nvCxnSpPr>
        <p:spPr>
          <a:xfrm flipH="1" flipV="1">
            <a:off x="2719302" y="2755286"/>
            <a:ext cx="717761" cy="14598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16FA551-78DD-4702-B0D0-6620F92446C4}"/>
              </a:ext>
            </a:extLst>
          </p:cNvPr>
          <p:cNvCxnSpPr>
            <a:cxnSpLocks/>
          </p:cNvCxnSpPr>
          <p:nvPr/>
        </p:nvCxnSpPr>
        <p:spPr>
          <a:xfrm flipV="1">
            <a:off x="3834907" y="3883920"/>
            <a:ext cx="463430" cy="632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034CCB-ACFB-454E-82FB-E104F111DE11}"/>
              </a:ext>
            </a:extLst>
          </p:cNvPr>
          <p:cNvCxnSpPr>
            <a:cxnSpLocks/>
          </p:cNvCxnSpPr>
          <p:nvPr/>
        </p:nvCxnSpPr>
        <p:spPr>
          <a:xfrm>
            <a:off x="3945366" y="5147727"/>
            <a:ext cx="203222" cy="4646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ABAAE86-D014-4A88-858E-1E78B67B2642}"/>
              </a:ext>
            </a:extLst>
          </p:cNvPr>
          <p:cNvSpPr txBox="1">
            <a:spLocks/>
          </p:cNvSpPr>
          <p:nvPr/>
        </p:nvSpPr>
        <p:spPr>
          <a:xfrm>
            <a:off x="6538836" y="8462786"/>
            <a:ext cx="319164" cy="679938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 </a:t>
            </a:r>
            <a:endParaRPr lang="en-CA" dirty="0"/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E8578096-4E28-4D05-A07F-50519E8640C4}"/>
              </a:ext>
            </a:extLst>
          </p:cNvPr>
          <p:cNvSpPr txBox="1">
            <a:spLocks/>
          </p:cNvSpPr>
          <p:nvPr/>
        </p:nvSpPr>
        <p:spPr>
          <a:xfrm flipH="1">
            <a:off x="4032739" y="7834922"/>
            <a:ext cx="2825261" cy="13090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08000" rIns="72000" bIns="720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191E28"/>
                </a:solidFill>
              </a:rPr>
              <a:t> </a:t>
            </a:r>
          </a:p>
          <a:p>
            <a:endParaRPr lang="en-CA" dirty="0">
              <a:solidFill>
                <a:srgbClr val="191E28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31E23D-6BDF-4055-A8CB-C83A193ECE87}"/>
              </a:ext>
            </a:extLst>
          </p:cNvPr>
          <p:cNvSpPr txBox="1"/>
          <p:nvPr/>
        </p:nvSpPr>
        <p:spPr>
          <a:xfrm>
            <a:off x="4032739" y="7907512"/>
            <a:ext cx="29307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33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THERE’S A STORY TO BE TOLD HERE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9985BA9A-EAF3-46BB-8D86-8DF38B86D0FD}"/>
              </a:ext>
            </a:extLst>
          </p:cNvPr>
          <p:cNvSpPr txBox="1">
            <a:spLocks/>
          </p:cNvSpPr>
          <p:nvPr/>
        </p:nvSpPr>
        <p:spPr>
          <a:xfrm>
            <a:off x="-17932" y="-134482"/>
            <a:ext cx="6857999" cy="1039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100" dirty="0">
                <a:latin typeface="Eras Bold ITC" panose="020B0907030504020204" pitchFamily="34" charset="0"/>
              </a:rPr>
              <a:t>About Our Listener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0AFB457-7D28-44C0-8DAC-89BE80BDF4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9307" y="7727756"/>
            <a:ext cx="3018690" cy="14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0903"/>
      </p:ext>
    </p:extLst>
  </p:cSld>
  <p:clrMapOvr>
    <a:masterClrMapping/>
  </p:clrMapOvr>
</p:sld>
</file>

<file path=ppt/theme/theme1.xml><?xml version="1.0" encoding="utf-8"?>
<a:theme xmlns:a="http://schemas.openxmlformats.org/drawingml/2006/main" name="InfographicsPoster_Tech_v1_mo">
  <a:themeElements>
    <a:clrScheme name="Custom 19">
      <a:dk1>
        <a:srgbClr val="0071BC"/>
      </a:dk1>
      <a:lt1>
        <a:srgbClr val="FFFFFF"/>
      </a:lt1>
      <a:dk2>
        <a:srgbClr val="191E28"/>
      </a:dk2>
      <a:lt2>
        <a:srgbClr val="F7931E"/>
      </a:lt2>
      <a:accent1>
        <a:srgbClr val="29ABE2"/>
      </a:accent1>
      <a:accent2>
        <a:srgbClr val="1B1464"/>
      </a:accent2>
      <a:accent3>
        <a:srgbClr val="F15A24"/>
      </a:accent3>
      <a:accent4>
        <a:srgbClr val="ED1C24"/>
      </a:accent4>
      <a:accent5>
        <a:srgbClr val="8CC63F"/>
      </a:accent5>
      <a:accent6>
        <a:srgbClr val="D4145A"/>
      </a:accent6>
      <a:hlink>
        <a:srgbClr val="29ABE2"/>
      </a:hlink>
      <a:folHlink>
        <a:srgbClr val="29ABE2"/>
      </a:folHlink>
    </a:clrScheme>
    <a:fontScheme name="Custom 10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fographicsPoster_05_Tech_MO - v6" id="{1530636B-D1E3-4B01-9D90-9DAD836A6AB8}" vid="{BE62F7C2-45A8-4590-B6A9-FEA39F953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FB9CA9-3963-4091-A731-4A9DB8A55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19CC75-1457-4C9F-96D0-F5A580144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08826-4E55-460B-A868-A5847D27555D}">
  <ds:schemaRefs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6dc4bcd6-49db-4c07-9060-8acfc67cef9f"/>
    <ds:schemaRef ds:uri="http://purl.org/dc/elements/1.1/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Technology infographics poster</Template>
  <TotalTime>0</TotalTime>
  <Words>637</Words>
  <Application>Microsoft Office PowerPoint</Application>
  <PresentationFormat>On-screen Show (4:3)</PresentationFormat>
  <Paragraphs>162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Eras Bold ITC</vt:lpstr>
      <vt:lpstr>Franklin Gothic Demi Cond</vt:lpstr>
      <vt:lpstr>Franklin Gothic Medium Cond</vt:lpstr>
      <vt:lpstr>Tahoma</vt:lpstr>
      <vt:lpstr>InfographicsPoster_Tech_v1_mo</vt:lpstr>
      <vt:lpstr>Media Kit</vt:lpstr>
      <vt:lpstr>Why Radio Humber?</vt:lpstr>
      <vt:lpstr>Short-Term Benefit</vt:lpstr>
      <vt:lpstr>Long-Term Benefit</vt:lpstr>
      <vt:lpstr>Advertising Samples</vt:lpstr>
      <vt:lpstr>Shows</vt:lpstr>
      <vt:lpstr>Radio Humber in the Community</vt:lpstr>
      <vt:lpstr>Our Listener</vt:lpstr>
      <vt:lpstr>About Our Listener</vt:lpstr>
      <vt:lpstr>Coverage Area </vt:lpstr>
      <vt:lpstr>About Us</vt:lpstr>
      <vt:lpstr>Radio Humber Online</vt:lpstr>
      <vt:lpstr>Advertising &amp; Contact Info</vt:lpstr>
      <vt:lpstr>Proudly created by  Rainer Pluckebaum, Omar Qaqish and Spencer Seymour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2018-11-14T18:41:21Z</dcterms:created>
  <dcterms:modified xsi:type="dcterms:W3CDTF">2019-04-13T20:20:23Z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